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AB1E78-A5F0-4A4C-A657-6C951FF705BF}" type="datetimeFigureOut">
              <a:rPr lang="bg-BG" smtClean="0"/>
              <a:t>6.2.2017 г.</a:t>
            </a:fld>
            <a:endParaRPr lang="bg-B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2844EC-830E-4AD9-82DE-DC2F99459DF4}" type="slidenum">
              <a:rPr lang="bg-BG" smtClean="0"/>
              <a:t>‹#›</a:t>
            </a:fld>
            <a:endParaRPr lang="bg-BG"/>
          </a:p>
        </p:txBody>
      </p:sp>
    </p:spTree>
    <p:extLst>
      <p:ext uri="{BB962C8B-B14F-4D97-AF65-F5344CB8AC3E}">
        <p14:creationId xmlns:p14="http://schemas.microsoft.com/office/powerpoint/2010/main" val="380256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552844EC-830E-4AD9-82DE-DC2F99459DF4}" type="slidenum">
              <a:rPr lang="bg-BG" smtClean="0"/>
              <a:t>5</a:t>
            </a:fld>
            <a:endParaRPr lang="bg-BG"/>
          </a:p>
        </p:txBody>
      </p:sp>
    </p:spTree>
    <p:extLst>
      <p:ext uri="{BB962C8B-B14F-4D97-AF65-F5344CB8AC3E}">
        <p14:creationId xmlns:p14="http://schemas.microsoft.com/office/powerpoint/2010/main" val="3655780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216BA42-9E77-4CF0-B646-3A704C87C161}" type="datetimeFigureOut">
              <a:rPr lang="bg-BG" smtClean="0"/>
              <a:t>6.2.2017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1CDB369C-B6CE-499F-81A8-E6F04B023F77}" type="slidenum">
              <a:rPr lang="bg-BG" smtClean="0"/>
              <a:t>‹#›</a:t>
            </a:fld>
            <a:endParaRPr lang="bg-BG"/>
          </a:p>
        </p:txBody>
      </p:sp>
    </p:spTree>
    <p:extLst>
      <p:ext uri="{BB962C8B-B14F-4D97-AF65-F5344CB8AC3E}">
        <p14:creationId xmlns:p14="http://schemas.microsoft.com/office/powerpoint/2010/main" val="1616012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16BA42-9E77-4CF0-B646-3A704C87C161}" type="datetimeFigureOut">
              <a:rPr lang="bg-BG" smtClean="0"/>
              <a:t>6.2.2017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1CDB369C-B6CE-499F-81A8-E6F04B023F77}" type="slidenum">
              <a:rPr lang="bg-BG" smtClean="0"/>
              <a:t>‹#›</a:t>
            </a:fld>
            <a:endParaRPr lang="bg-BG"/>
          </a:p>
        </p:txBody>
      </p:sp>
    </p:spTree>
    <p:extLst>
      <p:ext uri="{BB962C8B-B14F-4D97-AF65-F5344CB8AC3E}">
        <p14:creationId xmlns:p14="http://schemas.microsoft.com/office/powerpoint/2010/main" val="916905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16BA42-9E77-4CF0-B646-3A704C87C161}" type="datetimeFigureOut">
              <a:rPr lang="bg-BG" smtClean="0"/>
              <a:t>6.2.2017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1CDB369C-B6CE-499F-81A8-E6F04B023F77}" type="slidenum">
              <a:rPr lang="bg-BG" smtClean="0"/>
              <a:t>‹#›</a:t>
            </a:fld>
            <a:endParaRPr lang="bg-BG"/>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63477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16BA42-9E77-4CF0-B646-3A704C87C161}" type="datetimeFigureOut">
              <a:rPr lang="bg-BG" smtClean="0"/>
              <a:t>6.2.2017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1CDB369C-B6CE-499F-81A8-E6F04B023F77}" type="slidenum">
              <a:rPr lang="bg-BG" smtClean="0"/>
              <a:t>‹#›</a:t>
            </a:fld>
            <a:endParaRPr lang="bg-BG"/>
          </a:p>
        </p:txBody>
      </p:sp>
    </p:spTree>
    <p:extLst>
      <p:ext uri="{BB962C8B-B14F-4D97-AF65-F5344CB8AC3E}">
        <p14:creationId xmlns:p14="http://schemas.microsoft.com/office/powerpoint/2010/main" val="3456929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16BA42-9E77-4CF0-B646-3A704C87C161}" type="datetimeFigureOut">
              <a:rPr lang="bg-BG" smtClean="0"/>
              <a:t>6.2.2017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1CDB369C-B6CE-499F-81A8-E6F04B023F77}" type="slidenum">
              <a:rPr lang="bg-BG" smtClean="0"/>
              <a:t>‹#›</a:t>
            </a:fld>
            <a:endParaRPr lang="bg-BG"/>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46466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16BA42-9E77-4CF0-B646-3A704C87C161}" type="datetimeFigureOut">
              <a:rPr lang="bg-BG" smtClean="0"/>
              <a:t>6.2.2017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1CDB369C-B6CE-499F-81A8-E6F04B023F77}" type="slidenum">
              <a:rPr lang="bg-BG" smtClean="0"/>
              <a:t>‹#›</a:t>
            </a:fld>
            <a:endParaRPr lang="bg-BG"/>
          </a:p>
        </p:txBody>
      </p:sp>
    </p:spTree>
    <p:extLst>
      <p:ext uri="{BB962C8B-B14F-4D97-AF65-F5344CB8AC3E}">
        <p14:creationId xmlns:p14="http://schemas.microsoft.com/office/powerpoint/2010/main" val="486469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16BA42-9E77-4CF0-B646-3A704C87C161}" type="datetimeFigureOut">
              <a:rPr lang="bg-BG" smtClean="0"/>
              <a:t>6.2.2017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1CDB369C-B6CE-499F-81A8-E6F04B023F77}" type="slidenum">
              <a:rPr lang="bg-BG" smtClean="0"/>
              <a:t>‹#›</a:t>
            </a:fld>
            <a:endParaRPr lang="bg-BG"/>
          </a:p>
        </p:txBody>
      </p:sp>
    </p:spTree>
    <p:extLst>
      <p:ext uri="{BB962C8B-B14F-4D97-AF65-F5344CB8AC3E}">
        <p14:creationId xmlns:p14="http://schemas.microsoft.com/office/powerpoint/2010/main" val="4186633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16BA42-9E77-4CF0-B646-3A704C87C161}" type="datetimeFigureOut">
              <a:rPr lang="bg-BG" smtClean="0"/>
              <a:t>6.2.2017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1CDB369C-B6CE-499F-81A8-E6F04B023F77}" type="slidenum">
              <a:rPr lang="bg-BG" smtClean="0"/>
              <a:t>‹#›</a:t>
            </a:fld>
            <a:endParaRPr lang="bg-BG"/>
          </a:p>
        </p:txBody>
      </p:sp>
    </p:spTree>
    <p:extLst>
      <p:ext uri="{BB962C8B-B14F-4D97-AF65-F5344CB8AC3E}">
        <p14:creationId xmlns:p14="http://schemas.microsoft.com/office/powerpoint/2010/main" val="1971733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16BA42-9E77-4CF0-B646-3A704C87C161}" type="datetimeFigureOut">
              <a:rPr lang="bg-BG" smtClean="0"/>
              <a:t>6.2.2017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1CDB369C-B6CE-499F-81A8-E6F04B023F77}" type="slidenum">
              <a:rPr lang="bg-BG" smtClean="0"/>
              <a:t>‹#›</a:t>
            </a:fld>
            <a:endParaRPr lang="bg-BG"/>
          </a:p>
        </p:txBody>
      </p:sp>
    </p:spTree>
    <p:extLst>
      <p:ext uri="{BB962C8B-B14F-4D97-AF65-F5344CB8AC3E}">
        <p14:creationId xmlns:p14="http://schemas.microsoft.com/office/powerpoint/2010/main" val="3099858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16BA42-9E77-4CF0-B646-3A704C87C161}" type="datetimeFigureOut">
              <a:rPr lang="bg-BG" smtClean="0"/>
              <a:t>6.2.2017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1CDB369C-B6CE-499F-81A8-E6F04B023F77}" type="slidenum">
              <a:rPr lang="bg-BG" smtClean="0"/>
              <a:t>‹#›</a:t>
            </a:fld>
            <a:endParaRPr lang="bg-BG"/>
          </a:p>
        </p:txBody>
      </p:sp>
    </p:spTree>
    <p:extLst>
      <p:ext uri="{BB962C8B-B14F-4D97-AF65-F5344CB8AC3E}">
        <p14:creationId xmlns:p14="http://schemas.microsoft.com/office/powerpoint/2010/main" val="3975393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216BA42-9E77-4CF0-B646-3A704C87C161}" type="datetimeFigureOut">
              <a:rPr lang="bg-BG" smtClean="0"/>
              <a:t>6.2.2017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1CDB369C-B6CE-499F-81A8-E6F04B023F77}" type="slidenum">
              <a:rPr lang="bg-BG" smtClean="0"/>
              <a:t>‹#›</a:t>
            </a:fld>
            <a:endParaRPr lang="bg-BG"/>
          </a:p>
        </p:txBody>
      </p:sp>
    </p:spTree>
    <p:extLst>
      <p:ext uri="{BB962C8B-B14F-4D97-AF65-F5344CB8AC3E}">
        <p14:creationId xmlns:p14="http://schemas.microsoft.com/office/powerpoint/2010/main" val="230669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216BA42-9E77-4CF0-B646-3A704C87C161}" type="datetimeFigureOut">
              <a:rPr lang="bg-BG" smtClean="0"/>
              <a:t>6.2.2017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1CDB369C-B6CE-499F-81A8-E6F04B023F77}" type="slidenum">
              <a:rPr lang="bg-BG" smtClean="0"/>
              <a:t>‹#›</a:t>
            </a:fld>
            <a:endParaRPr lang="bg-BG"/>
          </a:p>
        </p:txBody>
      </p:sp>
    </p:spTree>
    <p:extLst>
      <p:ext uri="{BB962C8B-B14F-4D97-AF65-F5344CB8AC3E}">
        <p14:creationId xmlns:p14="http://schemas.microsoft.com/office/powerpoint/2010/main" val="3381652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216BA42-9E77-4CF0-B646-3A704C87C161}" type="datetimeFigureOut">
              <a:rPr lang="bg-BG" smtClean="0"/>
              <a:t>6.2.2017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1CDB369C-B6CE-499F-81A8-E6F04B023F77}" type="slidenum">
              <a:rPr lang="bg-BG" smtClean="0"/>
              <a:t>‹#›</a:t>
            </a:fld>
            <a:endParaRPr lang="bg-BG"/>
          </a:p>
        </p:txBody>
      </p:sp>
    </p:spTree>
    <p:extLst>
      <p:ext uri="{BB962C8B-B14F-4D97-AF65-F5344CB8AC3E}">
        <p14:creationId xmlns:p14="http://schemas.microsoft.com/office/powerpoint/2010/main" val="1245078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16BA42-9E77-4CF0-B646-3A704C87C161}" type="datetimeFigureOut">
              <a:rPr lang="bg-BG" smtClean="0"/>
              <a:t>6.2.2017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1CDB369C-B6CE-499F-81A8-E6F04B023F77}" type="slidenum">
              <a:rPr lang="bg-BG" smtClean="0"/>
              <a:t>‹#›</a:t>
            </a:fld>
            <a:endParaRPr lang="bg-BG"/>
          </a:p>
        </p:txBody>
      </p:sp>
    </p:spTree>
    <p:extLst>
      <p:ext uri="{BB962C8B-B14F-4D97-AF65-F5344CB8AC3E}">
        <p14:creationId xmlns:p14="http://schemas.microsoft.com/office/powerpoint/2010/main" val="2211425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16BA42-9E77-4CF0-B646-3A704C87C161}" type="datetimeFigureOut">
              <a:rPr lang="bg-BG" smtClean="0"/>
              <a:t>6.2.2017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1CDB369C-B6CE-499F-81A8-E6F04B023F77}" type="slidenum">
              <a:rPr lang="bg-BG" smtClean="0"/>
              <a:t>‹#›</a:t>
            </a:fld>
            <a:endParaRPr lang="bg-BG"/>
          </a:p>
        </p:txBody>
      </p:sp>
    </p:spTree>
    <p:extLst>
      <p:ext uri="{BB962C8B-B14F-4D97-AF65-F5344CB8AC3E}">
        <p14:creationId xmlns:p14="http://schemas.microsoft.com/office/powerpoint/2010/main" val="3486908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16BA42-9E77-4CF0-B646-3A704C87C161}" type="datetimeFigureOut">
              <a:rPr lang="bg-BG" smtClean="0"/>
              <a:t>6.2.2017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1CDB369C-B6CE-499F-81A8-E6F04B023F77}" type="slidenum">
              <a:rPr lang="bg-BG" smtClean="0"/>
              <a:t>‹#›</a:t>
            </a:fld>
            <a:endParaRPr lang="bg-BG"/>
          </a:p>
        </p:txBody>
      </p:sp>
    </p:spTree>
    <p:extLst>
      <p:ext uri="{BB962C8B-B14F-4D97-AF65-F5344CB8AC3E}">
        <p14:creationId xmlns:p14="http://schemas.microsoft.com/office/powerpoint/2010/main" val="1885404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16BA42-9E77-4CF0-B646-3A704C87C161}" type="datetimeFigureOut">
              <a:rPr lang="bg-BG" smtClean="0"/>
              <a:t>6.2.2017 г.</a:t>
            </a:fld>
            <a:endParaRPr lang="bg-BG"/>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CDB369C-B6CE-499F-81A8-E6F04B023F77}" type="slidenum">
              <a:rPr lang="bg-BG" smtClean="0"/>
              <a:t>‹#›</a:t>
            </a:fld>
            <a:endParaRPr lang="bg-BG"/>
          </a:p>
        </p:txBody>
      </p:sp>
    </p:spTree>
    <p:extLst>
      <p:ext uri="{BB962C8B-B14F-4D97-AF65-F5344CB8AC3E}">
        <p14:creationId xmlns:p14="http://schemas.microsoft.com/office/powerpoint/2010/main" val="3858207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bg-BG" b="1" u="sng" dirty="0" smtClean="0">
                <a:solidFill>
                  <a:schemeClr val="tx1"/>
                </a:solidFill>
                <a:latin typeface="All Times New Roman " panose="02020703060505090304" pitchFamily="18" charset="0"/>
                <a:cs typeface="All Times New Roman " panose="02020703060505090304" pitchFamily="18" charset="0"/>
              </a:rPr>
              <a:t>КАК ДА РАЗГОВАРЯМЕ С ДЕЦАТА НА СЕКСУАЛНИ ТЕМИ</a:t>
            </a:r>
            <a:endParaRPr lang="bg-BG" b="1" u="sng" dirty="0">
              <a:solidFill>
                <a:schemeClr val="tx1"/>
              </a:solidFill>
              <a:latin typeface="All Times New Roman " panose="02020703060505090304" pitchFamily="18" charset="0"/>
              <a:cs typeface="All Times New Roman " panose="02020703060505090304" pitchFamily="18" charset="0"/>
            </a:endParaRPr>
          </a:p>
        </p:txBody>
      </p:sp>
      <p:sp>
        <p:nvSpPr>
          <p:cNvPr id="3" name="Subtitle 2"/>
          <p:cNvSpPr>
            <a:spLocks noGrp="1"/>
          </p:cNvSpPr>
          <p:nvPr>
            <p:ph type="subTitle" idx="1"/>
          </p:nvPr>
        </p:nvSpPr>
        <p:spPr>
          <a:xfrm>
            <a:off x="2909888" y="4673600"/>
            <a:ext cx="9144000" cy="1655762"/>
          </a:xfrm>
        </p:spPr>
        <p:txBody>
          <a:bodyPr>
            <a:normAutofit/>
          </a:bodyPr>
          <a:lstStyle/>
          <a:p>
            <a:r>
              <a:rPr lang="bg-BG" sz="2800" dirty="0" smtClean="0"/>
              <a:t>УЧИЛИЩЕ ЗА РОДИТЕЛИ</a:t>
            </a:r>
            <a:endParaRPr lang="bg-BG" sz="2800" dirty="0"/>
          </a:p>
        </p:txBody>
      </p:sp>
    </p:spTree>
    <p:extLst>
      <p:ext uri="{BB962C8B-B14F-4D97-AF65-F5344CB8AC3E}">
        <p14:creationId xmlns:p14="http://schemas.microsoft.com/office/powerpoint/2010/main" val="313896975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363"/>
          </a:xfrm>
        </p:spPr>
        <p:txBody>
          <a:bodyPr>
            <a:normAutofit fontScale="90000"/>
          </a:bodyPr>
          <a:lstStyle/>
          <a:p>
            <a:endParaRPr lang="bg-BG" dirty="0"/>
          </a:p>
        </p:txBody>
      </p:sp>
      <p:sp>
        <p:nvSpPr>
          <p:cNvPr id="3" name="Content Placeholder 2"/>
          <p:cNvSpPr>
            <a:spLocks noGrp="1"/>
          </p:cNvSpPr>
          <p:nvPr>
            <p:ph idx="1"/>
          </p:nvPr>
        </p:nvSpPr>
        <p:spPr>
          <a:xfrm>
            <a:off x="242887" y="700088"/>
            <a:ext cx="11730037" cy="5972175"/>
          </a:xfrm>
        </p:spPr>
        <p:txBody>
          <a:bodyPr>
            <a:normAutofit/>
          </a:bodyPr>
          <a:lstStyle/>
          <a:p>
            <a:r>
              <a:rPr lang="bg-BG" sz="2400" dirty="0"/>
              <a:t>Обратната крайност също е недопустима – „Защото тя е бременна”. Първо, че детето няма да разбере смисъла на думите и второ, изпускаме възможността, породена от конкретния моментен детски интерес да обогатим неговите познания. Но това </a:t>
            </a:r>
            <a:r>
              <a:rPr lang="bg-BG" sz="2400" dirty="0" smtClean="0"/>
              <a:t>трябва </a:t>
            </a:r>
            <a:r>
              <a:rPr lang="bg-BG" sz="2400" dirty="0"/>
              <a:t>да стане с думи и понятия, които вече са му известни или нови такива, които може лесно да възприеме и които са подходящи за съответната възраст. </a:t>
            </a:r>
            <a:endParaRPr lang="bg-BG" sz="2400" dirty="0" smtClean="0"/>
          </a:p>
          <a:p>
            <a:pPr marL="0" indent="0">
              <a:buNone/>
            </a:pPr>
            <a:r>
              <a:rPr lang="bg-BG" sz="2400" dirty="0" smtClean="0"/>
              <a:t> В </a:t>
            </a:r>
            <a:r>
              <a:rPr lang="bg-BG" sz="2400" dirty="0"/>
              <a:t>случая може да бъде отговорено </a:t>
            </a:r>
            <a:endParaRPr lang="bg-BG" sz="2400" dirty="0" smtClean="0"/>
          </a:p>
          <a:p>
            <a:pPr marL="0" indent="0">
              <a:buNone/>
            </a:pPr>
            <a:r>
              <a:rPr lang="bg-BG" sz="2400" dirty="0" smtClean="0"/>
              <a:t>„</a:t>
            </a:r>
            <a:r>
              <a:rPr lang="bg-BG" sz="2400" dirty="0"/>
              <a:t>Защото тя скоро ще стане мама, </a:t>
            </a:r>
            <a:endParaRPr lang="bg-BG" sz="2400" dirty="0" smtClean="0"/>
          </a:p>
          <a:p>
            <a:pPr marL="0" indent="0">
              <a:buNone/>
            </a:pPr>
            <a:r>
              <a:rPr lang="bg-BG" sz="2400" dirty="0"/>
              <a:t> </a:t>
            </a:r>
            <a:r>
              <a:rPr lang="bg-BG" sz="2400" dirty="0" smtClean="0"/>
              <a:t>вътре </a:t>
            </a:r>
            <a:r>
              <a:rPr lang="bg-BG" sz="2400" dirty="0"/>
              <a:t>в коремчето има едно мъничко бебче”.</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0036" y="3090862"/>
            <a:ext cx="2509839" cy="303847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225" y="4400551"/>
            <a:ext cx="2986088" cy="2633662"/>
          </a:xfrm>
          <a:prstGeom prst="rect">
            <a:avLst/>
          </a:prstGeom>
        </p:spPr>
      </p:pic>
    </p:spTree>
    <p:extLst>
      <p:ext uri="{BB962C8B-B14F-4D97-AF65-F5344CB8AC3E}">
        <p14:creationId xmlns:p14="http://schemas.microsoft.com/office/powerpoint/2010/main" val="2681559235"/>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363"/>
          </a:xfrm>
        </p:spPr>
        <p:txBody>
          <a:bodyPr>
            <a:normAutofit fontScale="90000"/>
          </a:bodyPr>
          <a:lstStyle/>
          <a:p>
            <a:endParaRPr lang="bg-BG" dirty="0"/>
          </a:p>
        </p:txBody>
      </p:sp>
      <p:sp>
        <p:nvSpPr>
          <p:cNvPr id="3" name="Content Placeholder 2"/>
          <p:cNvSpPr>
            <a:spLocks noGrp="1"/>
          </p:cNvSpPr>
          <p:nvPr>
            <p:ph idx="1"/>
          </p:nvPr>
        </p:nvSpPr>
        <p:spPr>
          <a:xfrm>
            <a:off x="357187" y="871538"/>
            <a:ext cx="11444287" cy="5729287"/>
          </a:xfrm>
        </p:spPr>
        <p:txBody>
          <a:bodyPr>
            <a:normAutofit/>
          </a:bodyPr>
          <a:lstStyle/>
          <a:p>
            <a:pPr marL="0" indent="0">
              <a:buNone/>
            </a:pPr>
            <a:r>
              <a:rPr lang="bg-BG" sz="2400" dirty="0"/>
              <a:t>Много е възможно, </a:t>
            </a:r>
            <a:r>
              <a:rPr lang="bg-BG" sz="2400" dirty="0" smtClean="0"/>
              <a:t>дори е </a:t>
            </a:r>
            <a:r>
              <a:rPr lang="bg-BG" sz="2400" dirty="0"/>
              <a:t>очаквано, детето да зададе допълнителни въпроси например „А как ще излезе оттам?”  Тогава, без смущение, можем да отговорим „През един специален отвор, който се разширява и после пак се свива”. Ако преценим за уместно, можем да споменем, че това „излизане” се нарича раждане, че така е и при животните или някаква друга, „добавъчна информация”, която обаче както по-горе казах, да е разбираема за детето – според неговата възраст и според вече известните му понятия.</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9824" y="4029075"/>
            <a:ext cx="4433889" cy="25717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6350" y="4857750"/>
            <a:ext cx="2847975" cy="1600200"/>
          </a:xfrm>
          <a:prstGeom prst="rect">
            <a:avLst/>
          </a:prstGeom>
        </p:spPr>
      </p:pic>
    </p:spTree>
    <p:extLst>
      <p:ext uri="{BB962C8B-B14F-4D97-AF65-F5344CB8AC3E}">
        <p14:creationId xmlns:p14="http://schemas.microsoft.com/office/powerpoint/2010/main" val="325984952"/>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77800"/>
          </a:xfrm>
        </p:spPr>
        <p:txBody>
          <a:bodyPr>
            <a:normAutofit fontScale="90000"/>
          </a:bodyPr>
          <a:lstStyle/>
          <a:p>
            <a:endParaRPr lang="bg-BG" dirty="0"/>
          </a:p>
        </p:txBody>
      </p:sp>
      <p:sp>
        <p:nvSpPr>
          <p:cNvPr id="3" name="Content Placeholder 2"/>
          <p:cNvSpPr>
            <a:spLocks noGrp="1"/>
          </p:cNvSpPr>
          <p:nvPr>
            <p:ph idx="1"/>
          </p:nvPr>
        </p:nvSpPr>
        <p:spPr>
          <a:xfrm>
            <a:off x="357187" y="857250"/>
            <a:ext cx="11329987" cy="5857875"/>
          </a:xfrm>
        </p:spPr>
        <p:txBody>
          <a:bodyPr>
            <a:normAutofit/>
          </a:bodyPr>
          <a:lstStyle/>
          <a:p>
            <a:pPr marL="0" indent="0">
              <a:buNone/>
            </a:pPr>
            <a:r>
              <a:rPr lang="bg-BG" sz="2400" dirty="0" smtClean="0"/>
              <a:t>   И </a:t>
            </a:r>
            <a:r>
              <a:rPr lang="bg-BG" sz="2400" dirty="0"/>
              <a:t>пак може да последват въпроси – къде е този специален отвор, как е влязло или откъде е дошло бебето в корема и десетки други възможни питания. Отговорите трябва да съдържат достоверна информация, опростена до разбираемостта на конкретното дете (естествено че дори на еднаква възраст различните деца имат различни познания и различни умения да възприемат казаното). Трябва </a:t>
            </a:r>
            <a:r>
              <a:rPr lang="bg-BG" sz="2400" dirty="0">
                <a:solidFill>
                  <a:srgbClr val="FF0000"/>
                </a:solidFill>
              </a:rPr>
              <a:t>да се отговаря уверено и спокойно, без смущения</a:t>
            </a:r>
            <a:r>
              <a:rPr lang="bg-BG" sz="2400" dirty="0"/>
              <a:t>, без излишни подробности, но и без измислици, без жаргони – </a:t>
            </a:r>
            <a:r>
              <a:rPr lang="bg-BG" sz="2400" dirty="0">
                <a:solidFill>
                  <a:srgbClr val="FF0000"/>
                </a:solidFill>
              </a:rPr>
              <a:t>просто и открито </a:t>
            </a:r>
            <a:r>
              <a:rPr lang="bg-BG" sz="2400" dirty="0"/>
              <a:t>и най-вече да не се отхвърля грубо детския интерес.</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3026" y="3957638"/>
            <a:ext cx="9372600" cy="2757487"/>
          </a:xfrm>
          <a:prstGeom prst="rect">
            <a:avLst/>
          </a:prstGeom>
        </p:spPr>
      </p:pic>
    </p:spTree>
    <p:extLst>
      <p:ext uri="{BB962C8B-B14F-4D97-AF65-F5344CB8AC3E}">
        <p14:creationId xmlns:p14="http://schemas.microsoft.com/office/powerpoint/2010/main" val="247617818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77800"/>
          </a:xfrm>
        </p:spPr>
        <p:txBody>
          <a:bodyPr>
            <a:normAutofit fontScale="90000"/>
          </a:bodyPr>
          <a:lstStyle/>
          <a:p>
            <a:endParaRPr lang="bg-BG" dirty="0"/>
          </a:p>
        </p:txBody>
      </p:sp>
      <p:sp>
        <p:nvSpPr>
          <p:cNvPr id="3" name="Content Placeholder 2"/>
          <p:cNvSpPr>
            <a:spLocks noGrp="1"/>
          </p:cNvSpPr>
          <p:nvPr>
            <p:ph idx="1"/>
          </p:nvPr>
        </p:nvSpPr>
        <p:spPr>
          <a:xfrm>
            <a:off x="471488" y="1057275"/>
            <a:ext cx="11187112" cy="5500688"/>
          </a:xfrm>
        </p:spPr>
        <p:txBody>
          <a:bodyPr>
            <a:normAutofit/>
          </a:bodyPr>
          <a:lstStyle/>
          <a:p>
            <a:r>
              <a:rPr lang="bg-BG" sz="2400" dirty="0"/>
              <a:t>По този начин ще се укрепи връзката на детето с родителя, то ще чувствува родителите си като своя опора, като истински приятели, не само като източник на информация (последното обаче не е на последно място по значение! Няма по-добро от това, когато детето има нужда от дадена информация да я потърси най-първо от родителите!).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9037" y="3186113"/>
            <a:ext cx="4557713" cy="3243262"/>
          </a:xfrm>
          <a:prstGeom prst="rect">
            <a:avLst/>
          </a:prstGeom>
        </p:spPr>
      </p:pic>
    </p:spTree>
    <p:extLst>
      <p:ext uri="{BB962C8B-B14F-4D97-AF65-F5344CB8AC3E}">
        <p14:creationId xmlns:p14="http://schemas.microsoft.com/office/powerpoint/2010/main" val="1113216522"/>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9225"/>
          </a:xfrm>
        </p:spPr>
        <p:txBody>
          <a:bodyPr>
            <a:normAutofit fontScale="90000"/>
          </a:bodyPr>
          <a:lstStyle/>
          <a:p>
            <a:endParaRPr lang="bg-BG" dirty="0"/>
          </a:p>
        </p:txBody>
      </p:sp>
      <p:sp>
        <p:nvSpPr>
          <p:cNvPr id="3" name="Content Placeholder 2"/>
          <p:cNvSpPr>
            <a:spLocks noGrp="1"/>
          </p:cNvSpPr>
          <p:nvPr>
            <p:ph idx="1"/>
          </p:nvPr>
        </p:nvSpPr>
        <p:spPr>
          <a:xfrm>
            <a:off x="271463" y="1085850"/>
            <a:ext cx="10529887" cy="5643563"/>
          </a:xfrm>
        </p:spPr>
        <p:txBody>
          <a:bodyPr>
            <a:normAutofit/>
          </a:bodyPr>
          <a:lstStyle/>
          <a:p>
            <a:pPr marL="0" indent="0">
              <a:lnSpc>
                <a:spcPct val="100000"/>
              </a:lnSpc>
              <a:buNone/>
            </a:pPr>
            <a:r>
              <a:rPr lang="bg-BG" sz="2400" dirty="0"/>
              <a:t>Ще си позволя още един пример: Въпрос „Тате, какво е презерватив?”   Ако отговорим „Това е изделие от </a:t>
            </a:r>
            <a:r>
              <a:rPr lang="bg-BG" sz="2400" dirty="0" smtClean="0"/>
              <a:t>латекс, което </a:t>
            </a:r>
            <a:r>
              <a:rPr lang="bg-BG" sz="2400" dirty="0"/>
              <a:t>се използва при полов контакт за предпазване от нежелана бременност и полово предавани болести</a:t>
            </a:r>
            <a:r>
              <a:rPr lang="bg-BG" sz="2400" dirty="0" smtClean="0"/>
              <a:t>” - </a:t>
            </a:r>
            <a:r>
              <a:rPr lang="bg-BG" sz="2400" dirty="0"/>
              <a:t>колкото и умно да е детето, то няма да разбере почти нищо, а и ще се стресира от отговора. </a:t>
            </a:r>
            <a:endParaRPr lang="bg-BG" sz="2400" dirty="0" smtClean="0"/>
          </a:p>
          <a:p>
            <a:pPr marL="0" indent="0">
              <a:lnSpc>
                <a:spcPct val="100000"/>
              </a:lnSpc>
              <a:buNone/>
            </a:pPr>
            <a:r>
              <a:rPr lang="bg-BG" sz="2400" dirty="0" smtClean="0"/>
              <a:t>И пак </a:t>
            </a:r>
            <a:r>
              <a:rPr lang="bg-BG" sz="2400" dirty="0"/>
              <a:t>е възможно да не попита повече. Защото дори абсолютно вярна, подадената информация не е пригодена и „филтрирана” за детски възприятия (естествено става дума за ранното детство, когато биха могли да бъдат зададени посочените от мен </a:t>
            </a:r>
            <a:r>
              <a:rPr lang="bg-BG" sz="2400" dirty="0" smtClean="0"/>
              <a:t>примерни въпроси).</a:t>
            </a:r>
            <a:endParaRPr lang="bg-BG"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8863" y="4514851"/>
            <a:ext cx="2600325" cy="278606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421" y="4676775"/>
            <a:ext cx="2476500" cy="1847850"/>
          </a:xfrm>
          <a:prstGeom prst="rect">
            <a:avLst/>
          </a:prstGeom>
        </p:spPr>
      </p:pic>
    </p:spTree>
    <p:extLst>
      <p:ext uri="{BB962C8B-B14F-4D97-AF65-F5344CB8AC3E}">
        <p14:creationId xmlns:p14="http://schemas.microsoft.com/office/powerpoint/2010/main" val="3681190822"/>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363"/>
          </a:xfrm>
        </p:spPr>
        <p:txBody>
          <a:bodyPr>
            <a:normAutofit fontScale="90000"/>
          </a:bodyPr>
          <a:lstStyle/>
          <a:p>
            <a:endParaRPr lang="bg-BG" dirty="0"/>
          </a:p>
        </p:txBody>
      </p:sp>
      <p:sp>
        <p:nvSpPr>
          <p:cNvPr id="3" name="Content Placeholder 2"/>
          <p:cNvSpPr>
            <a:spLocks noGrp="1"/>
          </p:cNvSpPr>
          <p:nvPr>
            <p:ph idx="1"/>
          </p:nvPr>
        </p:nvSpPr>
        <p:spPr>
          <a:xfrm>
            <a:off x="838200" y="857250"/>
            <a:ext cx="10515600" cy="5319713"/>
          </a:xfrm>
        </p:spPr>
        <p:txBody>
          <a:bodyPr>
            <a:normAutofit/>
          </a:bodyPr>
          <a:lstStyle/>
          <a:p>
            <a:pPr marL="0" indent="0">
              <a:buNone/>
            </a:pPr>
            <a:r>
              <a:rPr lang="bg-BG" sz="2400" dirty="0" smtClean="0"/>
              <a:t>   Би </a:t>
            </a:r>
            <a:r>
              <a:rPr lang="bg-BG" sz="2400" dirty="0"/>
              <a:t>могло да се каже, че „това е нещо като специално балонче, което служи за предпазване на големите хора от някои специални болести, при децата не се използва”. Много вероятно е това да задоволи детската любознателност, но ако последват и други въпроси – принципът е същият – кратки отговори, опростени, но достоверни и без излишества. </a:t>
            </a:r>
          </a:p>
          <a:p>
            <a:endParaRPr lang="bg-BG"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2714625"/>
            <a:ext cx="3414712" cy="4343400"/>
          </a:xfrm>
          <a:prstGeom prst="rect">
            <a:avLst/>
          </a:prstGeom>
        </p:spPr>
      </p:pic>
    </p:spTree>
    <p:extLst>
      <p:ext uri="{BB962C8B-B14F-4D97-AF65-F5344CB8AC3E}">
        <p14:creationId xmlns:p14="http://schemas.microsoft.com/office/powerpoint/2010/main" val="838137952"/>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075"/>
          </a:xfrm>
        </p:spPr>
        <p:txBody>
          <a:bodyPr>
            <a:normAutofit fontScale="90000"/>
          </a:bodyPr>
          <a:lstStyle/>
          <a:p>
            <a:endParaRPr lang="bg-BG" dirty="0"/>
          </a:p>
        </p:txBody>
      </p:sp>
      <p:sp>
        <p:nvSpPr>
          <p:cNvPr id="3" name="Content Placeholder 2"/>
          <p:cNvSpPr>
            <a:spLocks noGrp="1"/>
          </p:cNvSpPr>
          <p:nvPr>
            <p:ph idx="1"/>
          </p:nvPr>
        </p:nvSpPr>
        <p:spPr>
          <a:xfrm>
            <a:off x="471488" y="742950"/>
            <a:ext cx="11201400" cy="5943600"/>
          </a:xfrm>
        </p:spPr>
        <p:txBody>
          <a:bodyPr>
            <a:normAutofit/>
          </a:bodyPr>
          <a:lstStyle/>
          <a:p>
            <a:pPr marL="0" indent="0">
              <a:buNone/>
            </a:pPr>
            <a:r>
              <a:rPr lang="bg-BG" sz="2400" dirty="0" smtClean="0"/>
              <a:t>   Възможно </a:t>
            </a:r>
            <a:r>
              <a:rPr lang="bg-BG" sz="2400" dirty="0"/>
              <a:t>е попитаният родител да е по-малко компетентен от другия родител, да поиска друг да представи по-добре отговора – например бабата е медицинска сестра или педагог, психолог, или в семейството има лекар и др. подобни ситуации. Тогава на детето се казва, че еди-кой си знае повечко и той ще му разкаже. Но непременно трябва да се удържи обещанието, защото в противен случай се получава пак избягване от въпроса и се стига до недоверие от страна на детето. </a:t>
            </a:r>
            <a:endParaRPr lang="bg-BG" sz="2400" dirty="0" smtClean="0"/>
          </a:p>
          <a:p>
            <a:pPr marL="0" indent="0">
              <a:buNone/>
            </a:pPr>
            <a:r>
              <a:rPr lang="bg-BG" sz="2400" dirty="0"/>
              <a:t> </a:t>
            </a:r>
            <a:r>
              <a:rPr lang="bg-BG" sz="2400" dirty="0" smtClean="0"/>
              <a:t>А </a:t>
            </a:r>
            <a:r>
              <a:rPr lang="bg-BG" sz="2400" dirty="0"/>
              <a:t>безкрайно голямо значение има доверието на детето у своите </a:t>
            </a:r>
            <a:r>
              <a:rPr lang="bg-BG" sz="2400" dirty="0" smtClean="0"/>
              <a:t>родители и </a:t>
            </a:r>
            <a:r>
              <a:rPr lang="bg-BG" sz="2400" dirty="0"/>
              <a:t>както то се доверява на свои приятели-връстници, </a:t>
            </a:r>
            <a:r>
              <a:rPr lang="bg-BG" sz="2400" dirty="0" smtClean="0"/>
              <a:t>така да пита </a:t>
            </a:r>
            <a:r>
              <a:rPr lang="bg-BG" sz="2400" dirty="0"/>
              <a:t>и да споделя с тях, родителите – това важи въобще за всичко, но още по-важно е когато се касае за </a:t>
            </a:r>
            <a:r>
              <a:rPr lang="bg-BG" sz="2400" dirty="0" smtClean="0"/>
              <a:t>такива „деликатни</a:t>
            </a:r>
            <a:r>
              <a:rPr lang="bg-BG" sz="2400" dirty="0"/>
              <a:t>” теми.</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6788" y="4586288"/>
            <a:ext cx="3371850" cy="305752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2150" y="4843463"/>
            <a:ext cx="2281238" cy="2128837"/>
          </a:xfrm>
          <a:prstGeom prst="rect">
            <a:avLst/>
          </a:prstGeom>
        </p:spPr>
      </p:pic>
    </p:spTree>
    <p:extLst>
      <p:ext uri="{BB962C8B-B14F-4D97-AF65-F5344CB8AC3E}">
        <p14:creationId xmlns:p14="http://schemas.microsoft.com/office/powerpoint/2010/main" val="4165635345"/>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06375"/>
          </a:xfrm>
        </p:spPr>
        <p:txBody>
          <a:bodyPr>
            <a:normAutofit fontScale="90000"/>
          </a:bodyPr>
          <a:lstStyle/>
          <a:p>
            <a:endParaRPr lang="bg-BG" dirty="0"/>
          </a:p>
        </p:txBody>
      </p:sp>
      <p:sp>
        <p:nvSpPr>
          <p:cNvPr id="3" name="Content Placeholder 2"/>
          <p:cNvSpPr>
            <a:spLocks noGrp="1"/>
          </p:cNvSpPr>
          <p:nvPr>
            <p:ph idx="1"/>
          </p:nvPr>
        </p:nvSpPr>
        <p:spPr>
          <a:xfrm>
            <a:off x="371475" y="914400"/>
            <a:ext cx="11401425" cy="5729288"/>
          </a:xfrm>
        </p:spPr>
        <p:txBody>
          <a:bodyPr/>
          <a:lstStyle/>
          <a:p>
            <a:pPr marL="0" indent="0">
              <a:buNone/>
            </a:pPr>
            <a:r>
              <a:rPr lang="bg-BG" dirty="0" smtClean="0"/>
              <a:t>   </a:t>
            </a:r>
            <a:r>
              <a:rPr lang="bg-BG" sz="2400" dirty="0" smtClean="0"/>
              <a:t>Като </a:t>
            </a:r>
            <a:r>
              <a:rPr lang="bg-BG" sz="2400" dirty="0"/>
              <a:t>говорим за това как да възпитаваме децата на сексуални теми, нека добавя още някои важни неща. Въпреки че въпросите за възпроизводството (самото раждане), сексуалното общуване, анатомичните особености и др. подобни будят детския интерес още от най-ранното детство, за да се добие трайна информация у децата са важни  някои общи правила (валидни за усвояване на всякаква информация).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7625" y="3100388"/>
            <a:ext cx="3843338" cy="3255170"/>
          </a:xfrm>
          <a:prstGeom prst="rect">
            <a:avLst/>
          </a:prstGeom>
        </p:spPr>
      </p:pic>
    </p:spTree>
    <p:extLst>
      <p:ext uri="{BB962C8B-B14F-4D97-AF65-F5344CB8AC3E}">
        <p14:creationId xmlns:p14="http://schemas.microsoft.com/office/powerpoint/2010/main" val="1316547351"/>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34950"/>
          </a:xfrm>
        </p:spPr>
        <p:txBody>
          <a:bodyPr>
            <a:normAutofit fontScale="90000"/>
          </a:bodyPr>
          <a:lstStyle/>
          <a:p>
            <a:endParaRPr lang="bg-BG" dirty="0"/>
          </a:p>
        </p:txBody>
      </p:sp>
      <p:sp>
        <p:nvSpPr>
          <p:cNvPr id="3" name="Content Placeholder 2"/>
          <p:cNvSpPr>
            <a:spLocks noGrp="1"/>
          </p:cNvSpPr>
          <p:nvPr>
            <p:ph idx="1"/>
          </p:nvPr>
        </p:nvSpPr>
        <p:spPr>
          <a:xfrm>
            <a:off x="400050" y="885824"/>
            <a:ext cx="11430000" cy="5743575"/>
          </a:xfrm>
        </p:spPr>
        <p:txBody>
          <a:bodyPr>
            <a:normAutofit/>
          </a:bodyPr>
          <a:lstStyle/>
          <a:p>
            <a:r>
              <a:rPr lang="bg-BG" sz="2400" dirty="0" smtClean="0"/>
              <a:t>При </a:t>
            </a:r>
            <a:r>
              <a:rPr lang="bg-BG" sz="2400" dirty="0"/>
              <a:t>обясняването или отговарянето на детски въпрос да се посочват примери, да се показват картинки или подходящи видеоклипчета (вече има такива, за разлика от времето на нашето детство). Децата възприемат нещата по-лесно сетивно, отколкото словесно. Да видят, </a:t>
            </a:r>
            <a:r>
              <a:rPr lang="bg-BG" sz="2400" dirty="0">
                <a:solidFill>
                  <a:srgbClr val="FF0000"/>
                </a:solidFill>
              </a:rPr>
              <a:t>да възприемат емоционално. </a:t>
            </a:r>
          </a:p>
          <a:p>
            <a:pPr marL="0" indent="0">
              <a:buNone/>
            </a:pPr>
            <a:endParaRPr lang="bg-BG"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366" y="2986087"/>
            <a:ext cx="5043487" cy="364331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1918" y="2486024"/>
            <a:ext cx="3779046" cy="4257675"/>
          </a:xfrm>
          <a:prstGeom prst="rect">
            <a:avLst/>
          </a:prstGeom>
        </p:spPr>
      </p:pic>
    </p:spTree>
    <p:extLst>
      <p:ext uri="{BB962C8B-B14F-4D97-AF65-F5344CB8AC3E}">
        <p14:creationId xmlns:p14="http://schemas.microsoft.com/office/powerpoint/2010/main" val="3983542391"/>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06375"/>
          </a:xfrm>
        </p:spPr>
        <p:txBody>
          <a:bodyPr>
            <a:normAutofit fontScale="90000"/>
          </a:bodyPr>
          <a:lstStyle/>
          <a:p>
            <a:endParaRPr lang="bg-BG" dirty="0"/>
          </a:p>
        </p:txBody>
      </p:sp>
      <p:sp>
        <p:nvSpPr>
          <p:cNvPr id="3" name="Content Placeholder 2"/>
          <p:cNvSpPr>
            <a:spLocks noGrp="1"/>
          </p:cNvSpPr>
          <p:nvPr>
            <p:ph idx="1"/>
          </p:nvPr>
        </p:nvSpPr>
        <p:spPr>
          <a:xfrm>
            <a:off x="342899" y="928688"/>
            <a:ext cx="11401425" cy="5248275"/>
          </a:xfrm>
        </p:spPr>
        <p:txBody>
          <a:bodyPr>
            <a:normAutofit/>
          </a:bodyPr>
          <a:lstStyle/>
          <a:p>
            <a:r>
              <a:rPr lang="bg-BG" sz="2400" dirty="0"/>
              <a:t>Второ – информацията да се предава под формата на игра, игрите са най-типичният, най-присъщият елемент за децата. Ако дадени знания или възпитателно обучение (информация) </a:t>
            </a:r>
            <a:r>
              <a:rPr lang="bg-BG" sz="2400" dirty="0" smtClean="0"/>
              <a:t>трудно </a:t>
            </a:r>
            <a:r>
              <a:rPr lang="bg-BG" sz="2400" dirty="0"/>
              <a:t>може да се предаде </a:t>
            </a:r>
            <a:r>
              <a:rPr lang="bg-BG" sz="2400" dirty="0">
                <a:solidFill>
                  <a:srgbClr val="FF0000"/>
                </a:solidFill>
              </a:rPr>
              <a:t>чрез игра</a:t>
            </a:r>
            <a:r>
              <a:rPr lang="bg-BG" sz="2400" dirty="0"/>
              <a:t> – такова е положението при сексуалното възпитание – то да се подаде на детето </a:t>
            </a:r>
            <a:r>
              <a:rPr lang="bg-BG" sz="2400" dirty="0">
                <a:solidFill>
                  <a:srgbClr val="FF0000"/>
                </a:solidFill>
              </a:rPr>
              <a:t>по време на игра</a:t>
            </a:r>
            <a:r>
              <a:rPr lang="bg-BG" sz="2400" dirty="0"/>
              <a:t>. Защото тогава детето възприема родителя като равен партньор, а не като назидател, наставник или контрольор. </a:t>
            </a:r>
          </a:p>
          <a:p>
            <a:endParaRPr lang="bg-BG"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6174" y="3100388"/>
            <a:ext cx="3514725" cy="3638549"/>
          </a:xfrm>
          <a:prstGeom prst="rect">
            <a:avLst/>
          </a:prstGeom>
        </p:spPr>
      </p:pic>
    </p:spTree>
    <p:extLst>
      <p:ext uri="{BB962C8B-B14F-4D97-AF65-F5344CB8AC3E}">
        <p14:creationId xmlns:p14="http://schemas.microsoft.com/office/powerpoint/2010/main" val="217789531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9212"/>
          </a:xfrm>
        </p:spPr>
        <p:txBody>
          <a:bodyPr>
            <a:normAutofit fontScale="90000"/>
          </a:bodyPr>
          <a:lstStyle/>
          <a:p>
            <a:endParaRPr lang="bg-BG" dirty="0"/>
          </a:p>
        </p:txBody>
      </p:sp>
      <p:sp>
        <p:nvSpPr>
          <p:cNvPr id="3" name="Content Placeholder 2"/>
          <p:cNvSpPr>
            <a:spLocks noGrp="1"/>
          </p:cNvSpPr>
          <p:nvPr>
            <p:ph idx="1"/>
          </p:nvPr>
        </p:nvSpPr>
        <p:spPr>
          <a:xfrm>
            <a:off x="838200" y="857250"/>
            <a:ext cx="10515600" cy="5800725"/>
          </a:xfrm>
        </p:spPr>
        <p:txBody>
          <a:bodyPr/>
          <a:lstStyle/>
          <a:p>
            <a:pPr marL="0" indent="0">
              <a:buNone/>
            </a:pPr>
            <a:r>
              <a:rPr lang="bg-BG" dirty="0" smtClean="0"/>
              <a:t>     </a:t>
            </a:r>
            <a:r>
              <a:rPr lang="bg-BG" sz="2400" dirty="0" smtClean="0"/>
              <a:t>Общоизвестно </a:t>
            </a:r>
            <a:r>
              <a:rPr lang="bg-BG" sz="2400" dirty="0"/>
              <a:t>е, че детското познание за света се изгражда от най-ранните години и то се базира освен на собствено наблюдение и усещане за заобикалящата действителност още и на постоянно питане за повечето неща. Дори възрастните да игнорират даден детски въпрос, това не означава, че въпросът вече не съществува и интересът към него </a:t>
            </a:r>
            <a:r>
              <a:rPr lang="bg-BG" sz="2400" dirty="0" smtClean="0"/>
              <a:t>вече </a:t>
            </a:r>
            <a:r>
              <a:rPr lang="bg-BG" sz="2400" dirty="0"/>
              <a:t>го няма</a:t>
            </a:r>
            <a:r>
              <a:rPr lang="bg-BG" sz="2400" dirty="0" smtClean="0"/>
              <a:t>.</a:t>
            </a:r>
            <a:r>
              <a:rPr lang="bg-BG" sz="2400" dirty="0"/>
              <a:t> Независимо дали децата са попитали за нещо или родителите сами са решили да </a:t>
            </a:r>
            <a:r>
              <a:rPr lang="bg-BG" sz="2400" dirty="0" smtClean="0"/>
              <a:t>информират</a:t>
            </a:r>
          </a:p>
          <a:p>
            <a:pPr marL="0" indent="0">
              <a:buNone/>
            </a:pPr>
            <a:r>
              <a:rPr lang="bg-BG" sz="2400" dirty="0" smtClean="0"/>
              <a:t> </a:t>
            </a:r>
            <a:r>
              <a:rPr lang="bg-BG" sz="2400" dirty="0"/>
              <a:t>детето по конкретна тема, </a:t>
            </a:r>
            <a:r>
              <a:rPr lang="bg-BG" sz="2400" dirty="0" smtClean="0"/>
              <a:t>предаването </a:t>
            </a:r>
            <a:r>
              <a:rPr lang="bg-BG" sz="2400" dirty="0"/>
              <a:t>на </a:t>
            </a:r>
            <a:endParaRPr lang="bg-BG" sz="2400" dirty="0" smtClean="0"/>
          </a:p>
          <a:p>
            <a:pPr marL="0" indent="0">
              <a:buNone/>
            </a:pPr>
            <a:r>
              <a:rPr lang="bg-BG" sz="2400" dirty="0" smtClean="0"/>
              <a:t>словесна </a:t>
            </a:r>
            <a:r>
              <a:rPr lang="bg-BG" sz="2400" dirty="0"/>
              <a:t>информация </a:t>
            </a:r>
            <a:endParaRPr lang="bg-BG" sz="2400" dirty="0" smtClean="0"/>
          </a:p>
          <a:p>
            <a:pPr marL="0" indent="0">
              <a:buNone/>
            </a:pPr>
            <a:r>
              <a:rPr lang="bg-BG" sz="2400" dirty="0" smtClean="0"/>
              <a:t>от </a:t>
            </a:r>
            <a:r>
              <a:rPr lang="bg-BG" sz="2400" dirty="0"/>
              <a:t>родителите на децата си има своите </a:t>
            </a:r>
            <a:endParaRPr lang="bg-BG" sz="2400" dirty="0" smtClean="0"/>
          </a:p>
          <a:p>
            <a:pPr marL="0" indent="0">
              <a:buNone/>
            </a:pPr>
            <a:r>
              <a:rPr lang="bg-BG" sz="2400" dirty="0" smtClean="0"/>
              <a:t>особености (не </a:t>
            </a:r>
            <a:r>
              <a:rPr lang="bg-BG" sz="2400" dirty="0"/>
              <a:t>говоря за индивидуалния </a:t>
            </a:r>
            <a:endParaRPr lang="bg-BG" sz="2400" dirty="0" smtClean="0"/>
          </a:p>
          <a:p>
            <a:pPr marL="0" indent="0">
              <a:buNone/>
            </a:pPr>
            <a:r>
              <a:rPr lang="bg-BG" sz="2400" dirty="0" smtClean="0"/>
              <a:t>интелект на </a:t>
            </a:r>
            <a:r>
              <a:rPr lang="bg-BG" sz="2400" dirty="0"/>
              <a:t>родителите или за познанията </a:t>
            </a:r>
            <a:endParaRPr lang="bg-BG" sz="2400" dirty="0" smtClean="0"/>
          </a:p>
          <a:p>
            <a:pPr marL="0" indent="0">
              <a:buNone/>
            </a:pPr>
            <a:r>
              <a:rPr lang="bg-BG" sz="2400" dirty="0" smtClean="0"/>
              <a:t>по </a:t>
            </a:r>
            <a:r>
              <a:rPr lang="bg-BG" sz="2400" dirty="0"/>
              <a:t>съответната </a:t>
            </a:r>
            <a:r>
              <a:rPr lang="bg-BG" sz="2400" dirty="0" smtClean="0"/>
              <a:t>тема)</a:t>
            </a:r>
            <a:r>
              <a:rPr lang="en-US" sz="2400" dirty="0"/>
              <a:t>.</a:t>
            </a:r>
            <a:endParaRPr lang="bg-BG"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938" y="3414713"/>
            <a:ext cx="4571062" cy="2843213"/>
          </a:xfrm>
          <a:prstGeom prst="rect">
            <a:avLst/>
          </a:prstGeom>
        </p:spPr>
      </p:pic>
    </p:spTree>
    <p:extLst>
      <p:ext uri="{BB962C8B-B14F-4D97-AF65-F5344CB8AC3E}">
        <p14:creationId xmlns:p14="http://schemas.microsoft.com/office/powerpoint/2010/main" val="1316998523"/>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34950"/>
          </a:xfrm>
        </p:spPr>
        <p:txBody>
          <a:bodyPr>
            <a:normAutofit fontScale="90000"/>
          </a:bodyPr>
          <a:lstStyle/>
          <a:p>
            <a:endParaRPr lang="bg-BG" dirty="0"/>
          </a:p>
        </p:txBody>
      </p:sp>
      <p:sp>
        <p:nvSpPr>
          <p:cNvPr id="3" name="Content Placeholder 2"/>
          <p:cNvSpPr>
            <a:spLocks noGrp="1"/>
          </p:cNvSpPr>
          <p:nvPr>
            <p:ph idx="1"/>
          </p:nvPr>
        </p:nvSpPr>
        <p:spPr>
          <a:xfrm>
            <a:off x="442913" y="900113"/>
            <a:ext cx="11372850" cy="5757862"/>
          </a:xfrm>
        </p:spPr>
        <p:txBody>
          <a:bodyPr/>
          <a:lstStyle/>
          <a:p>
            <a:r>
              <a:rPr lang="bg-BG" sz="2400" dirty="0"/>
              <a:t>И още – информацията да се подава „на порции”, лаконично и ясно, „между другото”. Желателно е важните моменти от нея да се повтарят през няколко дни, за да се „запише” в трайната памет, това особено много важи, когато обучаваме детето без то да ни е попитало по конкретния въпрос. Защото </a:t>
            </a:r>
            <a:r>
              <a:rPr lang="bg-BG" sz="2400" dirty="0">
                <a:solidFill>
                  <a:schemeClr val="accent1"/>
                </a:solidFill>
              </a:rPr>
              <a:t>ако е зададен въпрос, налице е детски интерес по тая тема</a:t>
            </a:r>
            <a:r>
              <a:rPr lang="bg-BG" sz="2400" dirty="0"/>
              <a:t>, отговорът ще бъде запомнен лесно, </a:t>
            </a:r>
            <a:r>
              <a:rPr lang="bg-BG" sz="2400" dirty="0">
                <a:solidFill>
                  <a:schemeClr val="accent1"/>
                </a:solidFill>
              </a:rPr>
              <a:t>но ако не е </a:t>
            </a:r>
            <a:r>
              <a:rPr lang="bg-BG" sz="2400" dirty="0"/>
              <a:t>зададен въпрос </a:t>
            </a:r>
            <a:r>
              <a:rPr lang="bg-BG" sz="2400" dirty="0">
                <a:solidFill>
                  <a:srgbClr val="FF0000"/>
                </a:solidFill>
              </a:rPr>
              <a:t>ние – възпитаващите сме длъжни да провокираме детския интерес</a:t>
            </a:r>
            <a:r>
              <a:rPr lang="bg-BG" sz="2400" dirty="0"/>
              <a:t> по конкретната тема или понятие. </a:t>
            </a:r>
            <a:r>
              <a:rPr lang="bg-BG" sz="2400" dirty="0" smtClean="0"/>
              <a:t> </a:t>
            </a:r>
            <a:endParaRPr lang="bg-BG" sz="2400" dirty="0"/>
          </a:p>
          <a:p>
            <a:endParaRPr lang="bg-B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3074" y="3509962"/>
            <a:ext cx="3819525" cy="3148013"/>
          </a:xfrm>
          <a:prstGeom prst="rect">
            <a:avLst/>
          </a:prstGeom>
        </p:spPr>
      </p:pic>
    </p:spTree>
    <p:extLst>
      <p:ext uri="{BB962C8B-B14F-4D97-AF65-F5344CB8AC3E}">
        <p14:creationId xmlns:p14="http://schemas.microsoft.com/office/powerpoint/2010/main" val="398035619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06375"/>
          </a:xfrm>
        </p:spPr>
        <p:txBody>
          <a:bodyPr>
            <a:normAutofit fontScale="90000"/>
          </a:bodyPr>
          <a:lstStyle/>
          <a:p>
            <a:endParaRPr lang="bg-BG" dirty="0"/>
          </a:p>
        </p:txBody>
      </p:sp>
      <p:sp>
        <p:nvSpPr>
          <p:cNvPr id="3" name="Content Placeholder 2"/>
          <p:cNvSpPr>
            <a:spLocks noGrp="1"/>
          </p:cNvSpPr>
          <p:nvPr>
            <p:ph idx="1"/>
          </p:nvPr>
        </p:nvSpPr>
        <p:spPr>
          <a:xfrm>
            <a:off x="342900" y="800100"/>
            <a:ext cx="11430000" cy="5843588"/>
          </a:xfrm>
        </p:spPr>
        <p:txBody>
          <a:bodyPr/>
          <a:lstStyle/>
          <a:p>
            <a:pPr marL="0" indent="0">
              <a:buNone/>
            </a:pPr>
            <a:r>
              <a:rPr lang="bg-BG" dirty="0" smtClean="0"/>
              <a:t>    </a:t>
            </a:r>
            <a:r>
              <a:rPr lang="bg-BG" sz="2400" dirty="0" smtClean="0"/>
              <a:t>С </a:t>
            </a:r>
            <a:r>
              <a:rPr lang="bg-BG" sz="2400" dirty="0"/>
              <a:t>написаните до тука пояснения или съвети и с дадените оскъдни примери не обхващам самото сексуално възпитание на децата. Темите и детските въпроси, които могат да бъдат зададени са безконечни. </a:t>
            </a:r>
            <a:r>
              <a:rPr lang="bg-BG" sz="2400" dirty="0" smtClean="0"/>
              <a:t>   Тук </a:t>
            </a:r>
            <a:r>
              <a:rPr lang="bg-BG" sz="2400" dirty="0"/>
              <a:t>се опитах само да дам няколко полезни насоки как да се общува с децата по тия „трудни” теми. И да подчертая важността на такова общуване, защото както </a:t>
            </a:r>
            <a:r>
              <a:rPr lang="bg-BG" sz="2400" dirty="0" smtClean="0"/>
              <a:t>е известно – </a:t>
            </a:r>
            <a:r>
              <a:rPr lang="bg-BG" sz="2400" dirty="0"/>
              <a:t>знанието е здраве.</a:t>
            </a:r>
          </a:p>
          <a:p>
            <a:pPr marL="0" indent="0">
              <a:buNone/>
            </a:pPr>
            <a:endParaRPr lang="bg-B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6575" y="3071813"/>
            <a:ext cx="4276726" cy="3243263"/>
          </a:xfrm>
          <a:prstGeom prst="rect">
            <a:avLst/>
          </a:prstGeom>
        </p:spPr>
      </p:pic>
    </p:spTree>
    <p:extLst>
      <p:ext uri="{BB962C8B-B14F-4D97-AF65-F5344CB8AC3E}">
        <p14:creationId xmlns:p14="http://schemas.microsoft.com/office/powerpoint/2010/main" val="1149001283"/>
      </p:ext>
    </p:extLst>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06375"/>
          </a:xfrm>
        </p:spPr>
        <p:txBody>
          <a:bodyPr>
            <a:normAutofit fontScale="90000"/>
          </a:bodyPr>
          <a:lstStyle/>
          <a:p>
            <a:endParaRPr lang="bg-BG" dirty="0"/>
          </a:p>
        </p:txBody>
      </p:sp>
      <p:sp>
        <p:nvSpPr>
          <p:cNvPr id="3" name="Content Placeholder 2"/>
          <p:cNvSpPr>
            <a:spLocks noGrp="1"/>
          </p:cNvSpPr>
          <p:nvPr>
            <p:ph idx="1"/>
          </p:nvPr>
        </p:nvSpPr>
        <p:spPr>
          <a:xfrm>
            <a:off x="838200" y="1114427"/>
            <a:ext cx="10515600" cy="4400550"/>
          </a:xfrm>
        </p:spPr>
        <p:txBody>
          <a:bodyPr>
            <a:normAutofit fontScale="92500" lnSpcReduction="10000"/>
          </a:bodyPr>
          <a:lstStyle/>
          <a:p>
            <a:pPr marL="0" indent="0">
              <a:buNone/>
            </a:pPr>
            <a:r>
              <a:rPr lang="bg-BG" sz="2400" dirty="0" smtClean="0"/>
              <a:t>   Напоследък </a:t>
            </a:r>
            <a:r>
              <a:rPr lang="bg-BG" sz="2400" dirty="0"/>
              <a:t>се дава гласност и на една успоредна тема – сексуално насилие върху деца. Тук обаче почти невероятно е детето да зададе някакъв въпрос на подобна тема, така че задължение на родителите е съвсем своевременно, отрано, да информират своите деца кое е позволено и кое – не, до къде може да стига определена ласка, близост и пр. Да се научат децата да не допускат друг да ги съблича, пипа и по какъвто и да е начин да въздейства на тялото им. </a:t>
            </a:r>
            <a:r>
              <a:rPr lang="bg-BG" sz="2400" dirty="0" smtClean="0"/>
              <a:t> Обаче </a:t>
            </a:r>
            <a:r>
              <a:rPr lang="bg-BG" sz="2400" dirty="0"/>
              <a:t>п</a:t>
            </a:r>
            <a:r>
              <a:rPr lang="bg-BG" sz="2400" dirty="0" smtClean="0"/>
              <a:t>ри </a:t>
            </a:r>
            <a:r>
              <a:rPr lang="bg-BG" sz="2400" dirty="0"/>
              <a:t>получаване на такава информация </a:t>
            </a:r>
            <a:r>
              <a:rPr lang="bg-BG" sz="2400" dirty="0" smtClean="0"/>
              <a:t>винаги </a:t>
            </a:r>
            <a:r>
              <a:rPr lang="bg-BG" sz="2400" dirty="0"/>
              <a:t>внимателно да се проверят фактите, тъй като понякога, при по-големите деца е възможно преекспониране на факти или дори съчиняване на такива (като резултат от отмъщение или егоцентризъм и пр.), но този въпрос не е обект на настоящата тема, тук само отбелязвам, че сексуалното възпитание на децата включва и познания относно злоупотреби върху тях от страна на трети лица. Като се има предвид крехката детска психика, такива знания, правила и превантивни мерки са абсолютно задължителни. </a:t>
            </a:r>
          </a:p>
          <a:p>
            <a:endParaRPr lang="bg-B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4" y="5514977"/>
            <a:ext cx="1643062" cy="1200150"/>
          </a:xfrm>
          <a:prstGeom prst="rect">
            <a:avLst/>
          </a:prstGeom>
        </p:spPr>
      </p:pic>
    </p:spTree>
    <p:extLst>
      <p:ext uri="{BB962C8B-B14F-4D97-AF65-F5344CB8AC3E}">
        <p14:creationId xmlns:p14="http://schemas.microsoft.com/office/powerpoint/2010/main" val="6043568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06375"/>
          </a:xfrm>
        </p:spPr>
        <p:txBody>
          <a:bodyPr>
            <a:normAutofit fontScale="90000"/>
          </a:bodyPr>
          <a:lstStyle/>
          <a:p>
            <a:endParaRPr lang="bg-BG" dirty="0"/>
          </a:p>
        </p:txBody>
      </p:sp>
      <p:sp>
        <p:nvSpPr>
          <p:cNvPr id="3" name="Content Placeholder 2"/>
          <p:cNvSpPr>
            <a:spLocks noGrp="1"/>
          </p:cNvSpPr>
          <p:nvPr>
            <p:ph idx="1"/>
          </p:nvPr>
        </p:nvSpPr>
        <p:spPr>
          <a:xfrm>
            <a:off x="485775" y="985840"/>
            <a:ext cx="10868025" cy="2528886"/>
          </a:xfrm>
        </p:spPr>
        <p:txBody>
          <a:bodyPr/>
          <a:lstStyle/>
          <a:p>
            <a:pPr marL="0" indent="0">
              <a:buNone/>
            </a:pPr>
            <a:r>
              <a:rPr lang="bg-BG" sz="2400" dirty="0" smtClean="0"/>
              <a:t>   Бих </a:t>
            </a:r>
            <a:r>
              <a:rPr lang="bg-BG" sz="2400" dirty="0"/>
              <a:t>искал да завърша с една аналогия – възпитанието и общуването с децата на сексуална тематика е като храненето им. И </a:t>
            </a:r>
            <a:r>
              <a:rPr lang="bg-BG" sz="2400" dirty="0">
                <a:solidFill>
                  <a:srgbClr val="FF0000"/>
                </a:solidFill>
              </a:rPr>
              <a:t>едното, и другото </a:t>
            </a:r>
            <a:r>
              <a:rPr lang="bg-BG" sz="2400" dirty="0"/>
              <a:t>трябва да бъдат с необходимите, присъщи и подходящи материали, усвоими за съответната възраст, но </a:t>
            </a:r>
            <a:r>
              <a:rPr lang="bg-BG" sz="2400" dirty="0">
                <a:solidFill>
                  <a:srgbClr val="FF0000"/>
                </a:solidFill>
              </a:rPr>
              <a:t>да бъдат в адекватно количество – нито в недостиг, нито в излишък</a:t>
            </a:r>
            <a:r>
              <a:rPr lang="bg-BG" sz="2400" dirty="0"/>
              <a:t>. И всичко зависи от желанието на родителите – какво и как ще им бъде поднесено. </a:t>
            </a:r>
          </a:p>
          <a:p>
            <a:endParaRPr lang="bg-B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1812" y="3629024"/>
            <a:ext cx="5286376" cy="3228975"/>
          </a:xfrm>
          <a:prstGeom prst="rect">
            <a:avLst/>
          </a:prstGeom>
        </p:spPr>
      </p:pic>
    </p:spTree>
    <p:extLst>
      <p:ext uri="{BB962C8B-B14F-4D97-AF65-F5344CB8AC3E}">
        <p14:creationId xmlns:p14="http://schemas.microsoft.com/office/powerpoint/2010/main" val="3941294416"/>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3513"/>
          </a:xfrm>
        </p:spPr>
        <p:txBody>
          <a:bodyPr>
            <a:normAutofit fontScale="90000"/>
          </a:bodyPr>
          <a:lstStyle/>
          <a:p>
            <a:endParaRPr lang="bg-BG" dirty="0"/>
          </a:p>
        </p:txBody>
      </p:sp>
      <p:sp>
        <p:nvSpPr>
          <p:cNvPr id="3" name="Content Placeholder 2"/>
          <p:cNvSpPr>
            <a:spLocks noGrp="1"/>
          </p:cNvSpPr>
          <p:nvPr>
            <p:ph idx="1"/>
          </p:nvPr>
        </p:nvSpPr>
        <p:spPr>
          <a:xfrm>
            <a:off x="838200" y="1000125"/>
            <a:ext cx="10515600" cy="1771650"/>
          </a:xfrm>
        </p:spPr>
        <p:txBody>
          <a:bodyPr>
            <a:normAutofit/>
          </a:bodyPr>
          <a:lstStyle/>
          <a:p>
            <a:pPr marL="0" indent="0" algn="ctr">
              <a:buNone/>
            </a:pPr>
            <a:endParaRPr lang="bg-BG" sz="4400" dirty="0" smtClean="0"/>
          </a:p>
          <a:p>
            <a:pPr marL="0" indent="0" algn="ctr">
              <a:buNone/>
            </a:pPr>
            <a:r>
              <a:rPr lang="bg-BG" sz="4400" dirty="0" smtClean="0"/>
              <a:t>БЛАГОДАРЯ ЗА ВНИМАНИЕТО!</a:t>
            </a:r>
            <a:endParaRPr lang="bg-BG" sz="4400" dirty="0"/>
          </a:p>
        </p:txBody>
      </p:sp>
      <p:pic>
        <p:nvPicPr>
          <p:cNvPr id="1026" name="Picture 2" descr="Резултат с изображение за усмихнати дец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4588" y="3071812"/>
            <a:ext cx="6929437" cy="361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57375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9225"/>
          </a:xfrm>
        </p:spPr>
        <p:txBody>
          <a:bodyPr>
            <a:normAutofit fontScale="90000"/>
          </a:bodyPr>
          <a:lstStyle/>
          <a:p>
            <a:endParaRPr lang="bg-BG" dirty="0"/>
          </a:p>
        </p:txBody>
      </p:sp>
      <p:sp>
        <p:nvSpPr>
          <p:cNvPr id="3" name="Content Placeholder 2"/>
          <p:cNvSpPr>
            <a:spLocks noGrp="1"/>
          </p:cNvSpPr>
          <p:nvPr>
            <p:ph idx="1"/>
          </p:nvPr>
        </p:nvSpPr>
        <p:spPr>
          <a:xfrm>
            <a:off x="838200" y="942975"/>
            <a:ext cx="10515600" cy="5233988"/>
          </a:xfrm>
        </p:spPr>
        <p:txBody>
          <a:bodyPr>
            <a:normAutofit/>
          </a:bodyPr>
          <a:lstStyle/>
          <a:p>
            <a:pPr marL="0" indent="0">
              <a:buNone/>
            </a:pPr>
            <a:r>
              <a:rPr lang="bg-BG" sz="2400" dirty="0" smtClean="0">
                <a:solidFill>
                  <a:srgbClr val="FF0000"/>
                </a:solidFill>
              </a:rPr>
              <a:t>Въпросът </a:t>
            </a:r>
            <a:r>
              <a:rPr lang="bg-BG" sz="2400" dirty="0">
                <a:solidFill>
                  <a:srgbClr val="FF0000"/>
                </a:solidFill>
              </a:rPr>
              <a:t>е КАК </a:t>
            </a:r>
            <a:r>
              <a:rPr lang="bg-BG" sz="2400" dirty="0"/>
              <a:t>да се общува с детето така, че то да възприеме желаната информация. Също отделен въпрос е, че съществуват различни теми, някои от които притесняват родителите или както е възприет </a:t>
            </a:r>
            <a:r>
              <a:rPr lang="bg-BG" sz="2400" dirty="0" smtClean="0"/>
              <a:t>изразът </a:t>
            </a:r>
            <a:r>
              <a:rPr lang="bg-BG" sz="2400" dirty="0"/>
              <a:t>са ТЕМИ-ТАБУ за разговор.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3449" y="4014788"/>
            <a:ext cx="2176464" cy="171069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1650" y="2857501"/>
            <a:ext cx="5286375" cy="3319462"/>
          </a:xfrm>
          <a:prstGeom prst="rect">
            <a:avLst/>
          </a:prstGeom>
        </p:spPr>
      </p:pic>
    </p:spTree>
    <p:extLst>
      <p:ext uri="{BB962C8B-B14F-4D97-AF65-F5344CB8AC3E}">
        <p14:creationId xmlns:p14="http://schemas.microsoft.com/office/powerpoint/2010/main" val="1703609107"/>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34963"/>
          </a:xfrm>
        </p:spPr>
        <p:txBody>
          <a:bodyPr>
            <a:normAutofit fontScale="90000"/>
          </a:bodyPr>
          <a:lstStyle/>
          <a:p>
            <a:endParaRPr lang="bg-BG" dirty="0"/>
          </a:p>
        </p:txBody>
      </p:sp>
      <p:sp>
        <p:nvSpPr>
          <p:cNvPr id="3" name="Content Placeholder 2"/>
          <p:cNvSpPr>
            <a:spLocks noGrp="1"/>
          </p:cNvSpPr>
          <p:nvPr>
            <p:ph idx="1"/>
          </p:nvPr>
        </p:nvSpPr>
        <p:spPr>
          <a:xfrm>
            <a:off x="838200" y="1400175"/>
            <a:ext cx="10515600" cy="4776788"/>
          </a:xfrm>
        </p:spPr>
        <p:txBody>
          <a:bodyPr>
            <a:normAutofit/>
          </a:bodyPr>
          <a:lstStyle/>
          <a:p>
            <a:pPr marL="0" indent="0">
              <a:buNone/>
            </a:pPr>
            <a:r>
              <a:rPr lang="bg-BG" sz="2400" dirty="0"/>
              <a:t>С децата често разговаряме по </a:t>
            </a:r>
            <a:r>
              <a:rPr lang="bg-BG" sz="2400" dirty="0" smtClean="0"/>
              <a:t>въпроси, </a:t>
            </a:r>
            <a:r>
              <a:rPr lang="bg-BG" sz="2400" dirty="0"/>
              <a:t>свързани с тяхната безопасност, с устройството на заобикалящата </a:t>
            </a:r>
            <a:r>
              <a:rPr lang="bg-BG" sz="2400" dirty="0" smtClean="0"/>
              <a:t>среда и др.</a:t>
            </a:r>
          </a:p>
          <a:p>
            <a:pPr marL="0" indent="0">
              <a:buNone/>
            </a:pPr>
            <a:r>
              <a:rPr lang="bg-BG" sz="2400" dirty="0"/>
              <a:t>Но както разговаряме и ги възпитаваме примерно как да се държат с други хора или как да пресичат на светофара, или как да си мият зъбките, така не по-малко важна тема в живота е тяхното полово образование.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6086" y="3467099"/>
            <a:ext cx="3438526" cy="282416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039" y="4157663"/>
            <a:ext cx="3662362" cy="2557462"/>
          </a:xfrm>
          <a:prstGeom prst="rect">
            <a:avLst/>
          </a:prstGeom>
        </p:spPr>
      </p:pic>
    </p:spTree>
    <p:extLst>
      <p:ext uri="{BB962C8B-B14F-4D97-AF65-F5344CB8AC3E}">
        <p14:creationId xmlns:p14="http://schemas.microsoft.com/office/powerpoint/2010/main" val="926050713"/>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3688"/>
            <a:ext cx="10515600" cy="120650"/>
          </a:xfrm>
        </p:spPr>
        <p:txBody>
          <a:bodyPr>
            <a:normAutofit fontScale="90000"/>
          </a:bodyPr>
          <a:lstStyle/>
          <a:p>
            <a:endParaRPr lang="bg-BG"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9649" y="3184626"/>
            <a:ext cx="3762376" cy="3544788"/>
          </a:xfrm>
        </p:spPr>
      </p:pic>
      <p:sp>
        <p:nvSpPr>
          <p:cNvPr id="5" name="Rectangle 4"/>
          <p:cNvSpPr/>
          <p:nvPr/>
        </p:nvSpPr>
        <p:spPr>
          <a:xfrm>
            <a:off x="447676" y="1020872"/>
            <a:ext cx="11025187" cy="1692771"/>
          </a:xfrm>
          <a:prstGeom prst="rect">
            <a:avLst/>
          </a:prstGeom>
        </p:spPr>
        <p:txBody>
          <a:bodyPr wrap="square">
            <a:spAutoFit/>
          </a:bodyPr>
          <a:lstStyle/>
          <a:p>
            <a:r>
              <a:rPr lang="bg-BG" sz="2600" dirty="0" smtClean="0">
                <a:effectLst/>
                <a:ea typeface="Times New Roman" panose="02020603050405020304" pitchFamily="18" charset="0"/>
              </a:rPr>
              <a:t>Абсолютно погрешно е теми като разлики в анатомичното устройство между мъж и жена, раждането на деца или подобни да се избягват. И колкото и да бъдат те избягвани от родителите, рано или по-късно децата сами започват да питат по тия въпроси. </a:t>
            </a:r>
            <a:endParaRPr lang="bg-BG" sz="26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2700" y="3443288"/>
            <a:ext cx="4991100" cy="3114675"/>
          </a:xfrm>
          <a:prstGeom prst="rect">
            <a:avLst/>
          </a:prstGeom>
        </p:spPr>
      </p:pic>
    </p:spTree>
    <p:extLst>
      <p:ext uri="{BB962C8B-B14F-4D97-AF65-F5344CB8AC3E}">
        <p14:creationId xmlns:p14="http://schemas.microsoft.com/office/powerpoint/2010/main" val="2441708600"/>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3513"/>
          </a:xfrm>
        </p:spPr>
        <p:txBody>
          <a:bodyPr>
            <a:normAutofit fontScale="90000"/>
          </a:bodyPr>
          <a:lstStyle/>
          <a:p>
            <a:endParaRPr lang="bg-BG"/>
          </a:p>
        </p:txBody>
      </p:sp>
      <p:sp>
        <p:nvSpPr>
          <p:cNvPr id="3" name="Content Placeholder 2"/>
          <p:cNvSpPr>
            <a:spLocks noGrp="1"/>
          </p:cNvSpPr>
          <p:nvPr>
            <p:ph idx="1"/>
          </p:nvPr>
        </p:nvSpPr>
        <p:spPr>
          <a:xfrm>
            <a:off x="385763" y="885824"/>
            <a:ext cx="11287125" cy="5815013"/>
          </a:xfrm>
        </p:spPr>
        <p:txBody>
          <a:bodyPr/>
          <a:lstStyle/>
          <a:p>
            <a:pPr marL="0" indent="0">
              <a:buNone/>
            </a:pPr>
            <a:r>
              <a:rPr lang="bg-BG" dirty="0" smtClean="0"/>
              <a:t>     </a:t>
            </a:r>
            <a:r>
              <a:rPr lang="bg-BG" sz="2400" dirty="0" smtClean="0"/>
              <a:t>И </a:t>
            </a:r>
            <a:r>
              <a:rPr lang="bg-BG" sz="2400" dirty="0"/>
              <a:t>при първия детски въпрос на такава тема не е късно</a:t>
            </a:r>
            <a:r>
              <a:rPr lang="bg-BG" sz="2400" dirty="0" smtClean="0"/>
              <a:t>.</a:t>
            </a:r>
            <a:r>
              <a:rPr lang="bg-BG" sz="2400" dirty="0"/>
              <a:t> </a:t>
            </a:r>
            <a:r>
              <a:rPr lang="bg-BG" sz="2400" dirty="0" smtClean="0"/>
              <a:t>Макар </a:t>
            </a:r>
            <a:r>
              <a:rPr lang="bg-BG" sz="2400" dirty="0"/>
              <a:t>че би трябвало информацията по сексуалното възпитание да е започнала (разбира се, в подходящ обем и форма) още преди детските въпроси. </a:t>
            </a:r>
            <a:r>
              <a:rPr lang="bg-BG" sz="2400" dirty="0" smtClean="0"/>
              <a:t> </a:t>
            </a:r>
            <a:r>
              <a:rPr lang="bg-BG" sz="2400" dirty="0"/>
              <a:t>Много лошо обаче ще бъде ако избегнем или излъжем, или дори само премълчим. Още по-лошо е ако се скараме на детето задето пита неща, които „още не са за него”, или го сплашим с другия родител. Повярвайте ми, веднъж ако се скараме и отблъснем детето заради такъв въпрос, то повече няма да смее да попита.</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6325" y="3919537"/>
            <a:ext cx="2286000" cy="1905000"/>
          </a:xfrm>
          <a:prstGeom prst="rect">
            <a:avLst/>
          </a:prstGeom>
        </p:spPr>
      </p:pic>
    </p:spTree>
    <p:extLst>
      <p:ext uri="{BB962C8B-B14F-4D97-AF65-F5344CB8AC3E}">
        <p14:creationId xmlns:p14="http://schemas.microsoft.com/office/powerpoint/2010/main" val="1763479990"/>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9225"/>
          </a:xfrm>
        </p:spPr>
        <p:txBody>
          <a:bodyPr>
            <a:normAutofit fontScale="90000"/>
          </a:bodyPr>
          <a:lstStyle/>
          <a:p>
            <a:endParaRPr lang="bg-BG" dirty="0"/>
          </a:p>
        </p:txBody>
      </p:sp>
      <p:sp>
        <p:nvSpPr>
          <p:cNvPr id="3" name="Content Placeholder 2"/>
          <p:cNvSpPr>
            <a:spLocks noGrp="1"/>
          </p:cNvSpPr>
          <p:nvPr>
            <p:ph idx="1"/>
          </p:nvPr>
        </p:nvSpPr>
        <p:spPr>
          <a:xfrm>
            <a:off x="414337" y="1085850"/>
            <a:ext cx="11558587" cy="5472113"/>
          </a:xfrm>
        </p:spPr>
        <p:txBody>
          <a:bodyPr>
            <a:normAutofit/>
          </a:bodyPr>
          <a:lstStyle/>
          <a:p>
            <a:pPr marL="0" indent="0">
              <a:buNone/>
            </a:pPr>
            <a:r>
              <a:rPr lang="bg-BG" sz="2400" dirty="0" smtClean="0"/>
              <a:t>   … И </a:t>
            </a:r>
            <a:r>
              <a:rPr lang="bg-BG" sz="2400" dirty="0"/>
              <a:t>нещата най-вероятно ще бъдат научени на улицата, от по-големи деца или от някоя не съвсем подходяща сцена по телевизията, а е възможно и от някое порно. Нещата ще бъдат научени вероятно в изкривена или цинична светлина, много възможно в недостатъчна или непълна истина, дори погрешно и по-късно това може да се отрази зле в годините на подрастване и изграждане на личността. </a:t>
            </a:r>
          </a:p>
          <a:p>
            <a:pPr marL="0" indent="0">
              <a:buNone/>
            </a:pPr>
            <a:endParaRPr lang="bg-BG"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9550" y="4857750"/>
            <a:ext cx="2847975" cy="1600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1212" y="3486150"/>
            <a:ext cx="2619376" cy="3371850"/>
          </a:xfrm>
          <a:prstGeom prst="rect">
            <a:avLst/>
          </a:prstGeom>
        </p:spPr>
      </p:pic>
    </p:spTree>
    <p:extLst>
      <p:ext uri="{BB962C8B-B14F-4D97-AF65-F5344CB8AC3E}">
        <p14:creationId xmlns:p14="http://schemas.microsoft.com/office/powerpoint/2010/main" val="3465569233"/>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719"/>
          </a:xfrm>
        </p:spPr>
        <p:txBody>
          <a:bodyPr>
            <a:normAutofit fontScale="90000"/>
          </a:bodyPr>
          <a:lstStyle/>
          <a:p>
            <a:endParaRPr lang="bg-BG" dirty="0"/>
          </a:p>
        </p:txBody>
      </p:sp>
      <p:sp>
        <p:nvSpPr>
          <p:cNvPr id="3" name="Content Placeholder 2"/>
          <p:cNvSpPr>
            <a:spLocks noGrp="1"/>
          </p:cNvSpPr>
          <p:nvPr>
            <p:ph idx="1"/>
          </p:nvPr>
        </p:nvSpPr>
        <p:spPr>
          <a:xfrm>
            <a:off x="457200" y="800100"/>
            <a:ext cx="10896600" cy="5857875"/>
          </a:xfrm>
        </p:spPr>
        <p:txBody>
          <a:bodyPr>
            <a:normAutofit/>
          </a:bodyPr>
          <a:lstStyle/>
          <a:p>
            <a:pPr marL="0" indent="0">
              <a:buNone/>
            </a:pPr>
            <a:r>
              <a:rPr lang="bg-BG" sz="2400" dirty="0"/>
              <a:t>Споменах израза „непълна истина”, а по-горе пък казах „в подходящ обем и форма”. Какво имам предвид? Пряко казано – да не се пропусне нещо важно за момента, но и да не се изпада в биологични или медицински подробности.</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300413"/>
            <a:ext cx="5839862" cy="2857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7680" y="2348548"/>
            <a:ext cx="2847975" cy="1600200"/>
          </a:xfrm>
          <a:prstGeom prst="rect">
            <a:avLst/>
          </a:prstGeom>
        </p:spPr>
      </p:pic>
    </p:spTree>
    <p:extLst>
      <p:ext uri="{BB962C8B-B14F-4D97-AF65-F5344CB8AC3E}">
        <p14:creationId xmlns:p14="http://schemas.microsoft.com/office/powerpoint/2010/main" val="2784432035"/>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788"/>
          </a:xfrm>
        </p:spPr>
        <p:txBody>
          <a:bodyPr>
            <a:normAutofit fontScale="90000"/>
          </a:bodyPr>
          <a:lstStyle/>
          <a:p>
            <a:endParaRPr lang="bg-BG" dirty="0"/>
          </a:p>
        </p:txBody>
      </p:sp>
      <p:sp>
        <p:nvSpPr>
          <p:cNvPr id="3" name="Content Placeholder 2"/>
          <p:cNvSpPr>
            <a:spLocks noGrp="1"/>
          </p:cNvSpPr>
          <p:nvPr>
            <p:ph idx="1"/>
          </p:nvPr>
        </p:nvSpPr>
        <p:spPr>
          <a:xfrm>
            <a:off x="414337" y="842962"/>
            <a:ext cx="11387137" cy="5843587"/>
          </a:xfrm>
        </p:spPr>
        <p:txBody>
          <a:bodyPr>
            <a:normAutofit/>
          </a:bodyPr>
          <a:lstStyle/>
          <a:p>
            <a:pPr marL="0" indent="0">
              <a:buNone/>
            </a:pPr>
            <a:r>
              <a:rPr lang="bg-BG" sz="2400" dirty="0" smtClean="0"/>
              <a:t>Ще </a:t>
            </a:r>
            <a:r>
              <a:rPr lang="bg-BG" sz="2400" dirty="0"/>
              <a:t>дам пример: Ако дете попита „Мамо, защо тази лелка има такъв голям корем?” да не се отговаря от рода на „Защото много е яла и е напълняла”, или „Защото има моменти, когато леличките така образуват корем”. Това е недостатъчно, а първото дори е евтина лъжа, колкото да кажем нещо и да отклоним детското внимание.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449" y="3057525"/>
            <a:ext cx="4976814" cy="342899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9499" y="3057525"/>
            <a:ext cx="3571875" cy="3800475"/>
          </a:xfrm>
          <a:prstGeom prst="rect">
            <a:avLst/>
          </a:prstGeom>
        </p:spPr>
      </p:pic>
    </p:spTree>
    <p:extLst>
      <p:ext uri="{BB962C8B-B14F-4D97-AF65-F5344CB8AC3E}">
        <p14:creationId xmlns:p14="http://schemas.microsoft.com/office/powerpoint/2010/main" val="3870269372"/>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252</TotalTime>
  <Words>1840</Words>
  <Application>Microsoft Office PowerPoint</Application>
  <PresentationFormat>Widescreen</PresentationFormat>
  <Paragraphs>39</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All Times New Roman </vt:lpstr>
      <vt:lpstr>Arial</vt:lpstr>
      <vt:lpstr>Calibri</vt:lpstr>
      <vt:lpstr>Times New Roman</vt:lpstr>
      <vt:lpstr>Trebuchet MS</vt:lpstr>
      <vt:lpstr>Wingdings 3</vt:lpstr>
      <vt:lpstr>Facet</vt:lpstr>
      <vt:lpstr>КАК ДА РАЗГОВАРЯМЕ С ДЕЦАТА НА СЕКСУАЛНИ ТЕМИ</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КАК ДА РАЗГОВАРЯМЕ С ДЕЦАТА НА СЕКСУАЛНИ ТЕМИ</dc:title>
  <dc:creator>dimitar</dc:creator>
  <cp:lastModifiedBy>dimitar</cp:lastModifiedBy>
  <cp:revision>31</cp:revision>
  <dcterms:created xsi:type="dcterms:W3CDTF">2017-02-05T21:07:35Z</dcterms:created>
  <dcterms:modified xsi:type="dcterms:W3CDTF">2017-02-06T18:39:43Z</dcterms:modified>
</cp:coreProperties>
</file>